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9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1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1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5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6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7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8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9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0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1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2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3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4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5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62" r:id="rId5"/>
    <p:sldId id="276" r:id="rId6"/>
    <p:sldId id="277" r:id="rId7"/>
    <p:sldId id="278" r:id="rId8"/>
    <p:sldId id="279" r:id="rId9"/>
    <p:sldId id="280" r:id="rId10"/>
    <p:sldId id="281" r:id="rId11"/>
    <p:sldId id="283" r:id="rId12"/>
    <p:sldId id="284" r:id="rId13"/>
    <p:sldId id="285" r:id="rId14"/>
    <p:sldId id="286" r:id="rId15"/>
    <p:sldId id="287" r:id="rId16"/>
    <p:sldId id="288" r:id="rId17"/>
    <p:sldId id="308" r:id="rId18"/>
    <p:sldId id="266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300" r:id="rId29"/>
    <p:sldId id="301" r:id="rId30"/>
    <p:sldId id="302" r:id="rId31"/>
    <p:sldId id="303" r:id="rId32"/>
    <p:sldId id="305" r:id="rId33"/>
    <p:sldId id="306" r:id="rId34"/>
    <p:sldId id="307" r:id="rId35"/>
    <p:sldId id="313" r:id="rId36"/>
    <p:sldId id="314" r:id="rId37"/>
    <p:sldId id="309" r:id="rId38"/>
    <p:sldId id="310" r:id="rId39"/>
    <p:sldId id="311" r:id="rId40"/>
    <p:sldId id="274" r:id="rId41"/>
    <p:sldId id="312" r:id="rId42"/>
    <p:sldId id="315" r:id="rId43"/>
    <p:sldId id="317" r:id="rId44"/>
    <p:sldId id="31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308" autoAdjust="0"/>
  </p:normalViewPr>
  <p:slideViewPr>
    <p:cSldViewPr snapToGrid="0">
      <p:cViewPr varScale="1">
        <p:scale>
          <a:sx n="87" d="100"/>
          <a:sy n="87" d="100"/>
        </p:scale>
        <p:origin x="30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/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Contexte et problématique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/>
      <dgm:t>
        <a:bodyPr/>
        <a:lstStyle/>
        <a:p>
          <a:r>
            <a:rPr lang="fr-FR" dirty="0"/>
            <a:t>Conception BDD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CI/CD</a:t>
          </a:r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/>
            <a:t>Déploiement</a:t>
          </a:r>
          <a:endParaRPr lang="fr-FR" dirty="0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9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9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9" custLinFactNeighborY="1036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9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0311B4F7-01E0-4817-9CF4-304C1B225B92}" type="pres">
      <dgm:prSet presAssocID="{210F87A9-5064-4E60-8C88-54D6C14B9719}" presName="parTxOnly" presStyleLbl="node1" presStyleIdx="4" presStyleCnt="9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5" presStyleCnt="9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5D015431-0355-4484-9D87-032D02FE49E9}" type="pres">
      <dgm:prSet presAssocID="{75675C9D-2319-4EEC-BA00-D5A573C2D3A7}" presName="parTxOnly" presStyleLbl="node1" presStyleIdx="6" presStyleCnt="9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7" presStyleCnt="9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8" presStyleCnt="9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5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4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6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8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7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E296D287-FE33-474A-A76B-9710222B11FB}" type="presParOf" srcId="{A1B9D906-79D5-40F4-9262-9D16917F7C9F}" destId="{0311B4F7-01E0-4817-9CF4-304C1B225B92}" srcOrd="8" destOrd="0" presId="urn:microsoft.com/office/officeart/2005/8/layout/hChevron3"/>
    <dgm:cxn modelId="{F41EFEF2-C1F5-4960-9C4A-3ECB7E523C24}" type="presParOf" srcId="{A1B9D906-79D5-40F4-9262-9D16917F7C9F}" destId="{AD61841B-0CC4-48FF-89CA-309E848609A5}" srcOrd="9" destOrd="0" presId="urn:microsoft.com/office/officeart/2005/8/layout/hChevron3"/>
    <dgm:cxn modelId="{50BC976D-346C-42C3-8DD2-8D58D28CED9E}" type="presParOf" srcId="{A1B9D906-79D5-40F4-9262-9D16917F7C9F}" destId="{12F18FD1-7B16-439D-9078-386F916ADF42}" srcOrd="10" destOrd="0" presId="urn:microsoft.com/office/officeart/2005/8/layout/hChevron3"/>
    <dgm:cxn modelId="{08B28108-9C9E-4D74-8884-044D70E8FBA0}" type="presParOf" srcId="{A1B9D906-79D5-40F4-9262-9D16917F7C9F}" destId="{F50913AC-85E3-4A6E-B2C3-79C5DDD4CA45}" srcOrd="11" destOrd="0" presId="urn:microsoft.com/office/officeart/2005/8/layout/hChevron3"/>
    <dgm:cxn modelId="{AA59D473-800A-4D9D-8845-E23177CE6983}" type="presParOf" srcId="{A1B9D906-79D5-40F4-9262-9D16917F7C9F}" destId="{5D015431-0355-4484-9D87-032D02FE49E9}" srcOrd="12" destOrd="0" presId="urn:microsoft.com/office/officeart/2005/8/layout/hChevron3"/>
    <dgm:cxn modelId="{F03C92ED-AA2B-4147-A2D7-AB700205D5FC}" type="presParOf" srcId="{A1B9D906-79D5-40F4-9262-9D16917F7C9F}" destId="{8F0F7507-4B71-408F-BF9B-D3C299668463}" srcOrd="13" destOrd="0" presId="urn:microsoft.com/office/officeart/2005/8/layout/hChevron3"/>
    <dgm:cxn modelId="{6B5526F0-9898-4B3A-8844-18D70337A05E}" type="presParOf" srcId="{A1B9D906-79D5-40F4-9262-9D16917F7C9F}" destId="{226F873A-5A90-478C-AEB3-3B3BD6199DE0}" srcOrd="14" destOrd="0" presId="urn:microsoft.com/office/officeart/2005/8/layout/hChevron3"/>
    <dgm:cxn modelId="{1E46B963-178A-4243-94FD-E992B900CE7D}" type="presParOf" srcId="{A1B9D906-79D5-40F4-9262-9D16917F7C9F}" destId="{85DA4502-A701-477C-9F39-B6249C8B73AE}" srcOrd="15" destOrd="0" presId="urn:microsoft.com/office/officeart/2005/8/layout/hChevron3"/>
    <dgm:cxn modelId="{8599E4A6-9AF8-44F7-9A37-7A72A7CF7CE1}" type="presParOf" srcId="{A1B9D906-79D5-40F4-9262-9D16917F7C9F}" destId="{B1A3ECE6-0D01-4CFA-BDB0-B9C339FC1223}" srcOrd="1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36219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36219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36219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36219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36217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36217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36219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36219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36219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362195"/>
        <a:ext cx="1260872" cy="8405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 BDD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70423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70423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CI/CD</a:t>
          </a:r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5655" y="1252798"/>
          <a:ext cx="1646039" cy="65841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674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Contexte et problématique</a:t>
          </a:r>
        </a:p>
      </dsp:txBody>
      <dsp:txXfrm>
        <a:off x="5655" y="1252798"/>
        <a:ext cx="1481435" cy="658415"/>
      </dsp:txXfrm>
    </dsp:sp>
    <dsp:sp modelId="{E4B56314-EB94-48FC-B874-499F70E4E4C3}">
      <dsp:nvSpPr>
        <dsp:cNvPr id="0" name=""/>
        <dsp:cNvSpPr/>
      </dsp:nvSpPr>
      <dsp:spPr>
        <a:xfrm>
          <a:off x="1322486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Cahier de charges </a:t>
          </a:r>
        </a:p>
      </dsp:txBody>
      <dsp:txXfrm>
        <a:off x="1651694" y="1252798"/>
        <a:ext cx="987624" cy="658415"/>
      </dsp:txXfrm>
    </dsp:sp>
    <dsp:sp modelId="{8808C66B-8A52-46CE-8BB2-2ADFFA9E87A4}">
      <dsp:nvSpPr>
        <dsp:cNvPr id="0" name=""/>
        <dsp:cNvSpPr/>
      </dsp:nvSpPr>
      <dsp:spPr>
        <a:xfrm>
          <a:off x="2639317" y="1259619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Conception</a:t>
          </a:r>
        </a:p>
      </dsp:txBody>
      <dsp:txXfrm>
        <a:off x="2968525" y="1259619"/>
        <a:ext cx="987624" cy="658415"/>
      </dsp:txXfrm>
    </dsp:sp>
    <dsp:sp modelId="{A90FF5DB-D8D4-46F8-8020-8FA58C5AD067}">
      <dsp:nvSpPr>
        <dsp:cNvPr id="0" name=""/>
        <dsp:cNvSpPr/>
      </dsp:nvSpPr>
      <dsp:spPr>
        <a:xfrm>
          <a:off x="3956149" y="1252785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Fonctionnalités</a:t>
          </a:r>
        </a:p>
      </dsp:txBody>
      <dsp:txXfrm>
        <a:off x="4285357" y="1252785"/>
        <a:ext cx="987624" cy="658415"/>
      </dsp:txXfrm>
    </dsp:sp>
    <dsp:sp modelId="{0311B4F7-01E0-4817-9CF4-304C1B225B92}">
      <dsp:nvSpPr>
        <dsp:cNvPr id="0" name=""/>
        <dsp:cNvSpPr/>
      </dsp:nvSpPr>
      <dsp:spPr>
        <a:xfrm>
          <a:off x="5272980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Tests</a:t>
          </a:r>
        </a:p>
      </dsp:txBody>
      <dsp:txXfrm>
        <a:off x="5602188" y="1252798"/>
        <a:ext cx="987624" cy="658415"/>
      </dsp:txXfrm>
    </dsp:sp>
    <dsp:sp modelId="{12F18FD1-7B16-439D-9078-386F916ADF42}">
      <dsp:nvSpPr>
        <dsp:cNvPr id="0" name=""/>
        <dsp:cNvSpPr/>
      </dsp:nvSpPr>
      <dsp:spPr>
        <a:xfrm>
          <a:off x="6589811" y="1252798"/>
          <a:ext cx="1646039" cy="65841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Déploiement</a:t>
          </a:r>
          <a:endParaRPr lang="fr-FR" sz="1100" kern="1200" dirty="0"/>
        </a:p>
      </dsp:txBody>
      <dsp:txXfrm>
        <a:off x="6919019" y="1252798"/>
        <a:ext cx="987624" cy="658415"/>
      </dsp:txXfrm>
    </dsp:sp>
    <dsp:sp modelId="{5D015431-0355-4484-9D87-032D02FE49E9}">
      <dsp:nvSpPr>
        <dsp:cNvPr id="0" name=""/>
        <dsp:cNvSpPr/>
      </dsp:nvSpPr>
      <dsp:spPr>
        <a:xfrm>
          <a:off x="7906642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Sécurité</a:t>
          </a:r>
        </a:p>
      </dsp:txBody>
      <dsp:txXfrm>
        <a:off x="8235850" y="1252798"/>
        <a:ext cx="987624" cy="658415"/>
      </dsp:txXfrm>
    </dsp:sp>
    <dsp:sp modelId="{226F873A-5A90-478C-AEB3-3B3BD6199DE0}">
      <dsp:nvSpPr>
        <dsp:cNvPr id="0" name=""/>
        <dsp:cNvSpPr/>
      </dsp:nvSpPr>
      <dsp:spPr>
        <a:xfrm>
          <a:off x="9223474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RGPD</a:t>
          </a:r>
        </a:p>
      </dsp:txBody>
      <dsp:txXfrm>
        <a:off x="9552682" y="1252798"/>
        <a:ext cx="987624" cy="658415"/>
      </dsp:txXfrm>
    </dsp:sp>
    <dsp:sp modelId="{B1A3ECE6-0D01-4CFA-BDB0-B9C339FC1223}">
      <dsp:nvSpPr>
        <dsp:cNvPr id="0" name=""/>
        <dsp:cNvSpPr/>
      </dsp:nvSpPr>
      <dsp:spPr>
        <a:xfrm>
          <a:off x="10540305" y="1252798"/>
          <a:ext cx="1646039" cy="658415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29337" rIns="14669" bIns="29337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Axes d’amélioration</a:t>
          </a:r>
        </a:p>
      </dsp:txBody>
      <dsp:txXfrm>
        <a:off x="10869513" y="1252798"/>
        <a:ext cx="987624" cy="6584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8038-8D9F-4527-B32A-CD97191C4FF6}" type="datetimeFigureOut">
              <a:rPr lang="fr-FR" smtClean="0"/>
              <a:t>23/10/2025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2E4E-1EC0-4D02-A3DA-F2579C2E13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Obligatoires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Frontend 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19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PrimeNG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Backend : .NET 8.0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Entity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Framework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Core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Paiements : Intégration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Stripe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conforme PCI DSS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Conteneurisation Docker + déploiement VPS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HTTPS obligatoire avec certificats SSL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Recommandations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Architecture API REST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SignalR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temps réel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unitaires &gt;80% couverture services critiques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CI/CD avec GitHub Actions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4. 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Authentification JWT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XSS, CSRF, injection 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Hachage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BCrypt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mots de passe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5. 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zero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downtime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6. 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technique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Compodoc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automatisés (unitaires + intégration)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Code source versionné (Git)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53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55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15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040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37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86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Configurable facilement</a:t>
            </a:r>
          </a:p>
          <a:p>
            <a:r>
              <a:rPr lang="fr-FR" dirty="0" err="1"/>
              <a:t>Acces</a:t>
            </a:r>
            <a:r>
              <a:rPr lang="fr-FR" dirty="0"/>
              <a:t> api facile</a:t>
            </a:r>
          </a:p>
          <a:p>
            <a:r>
              <a:rPr lang="fr-FR" dirty="0"/>
              <a:t>Bien documenté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66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tant que prof, je peux créer des créneaux </a:t>
            </a:r>
            <a:r>
              <a:rPr lang="fr-FR" dirty="0" err="1"/>
              <a:t>facilment</a:t>
            </a:r>
            <a:r>
              <a:rPr lang="fr-FR" dirty="0"/>
              <a:t> tout en gardant un </a:t>
            </a:r>
            <a:r>
              <a:rPr lang="fr-FR" dirty="0" err="1"/>
              <a:t>verification</a:t>
            </a:r>
            <a:r>
              <a:rPr lang="fr-FR" dirty="0"/>
              <a:t> visuelle, </a:t>
            </a:r>
          </a:p>
          <a:p>
            <a:r>
              <a:rPr lang="fr-FR" dirty="0"/>
              <a:t>Moins d’erreur de mal attention</a:t>
            </a:r>
          </a:p>
          <a:p>
            <a:r>
              <a:rPr lang="fr-FR" dirty="0" err="1"/>
              <a:t>Regles</a:t>
            </a:r>
            <a:r>
              <a:rPr lang="fr-FR" dirty="0"/>
              <a:t> de drag and drop à respecter</a:t>
            </a:r>
          </a:p>
          <a:p>
            <a:r>
              <a:rPr lang="fr-FR" dirty="0"/>
              <a:t>Contraintes  imposer </a:t>
            </a:r>
            <a:r>
              <a:rPr lang="fr-FR" dirty="0" err="1"/>
              <a:t>programatiquement</a:t>
            </a:r>
            <a:r>
              <a:rPr lang="fr-FR" dirty="0"/>
              <a:t> de plus les </a:t>
            </a:r>
            <a:r>
              <a:rPr lang="fr-FR" dirty="0" err="1"/>
              <a:t>verification</a:t>
            </a:r>
            <a:r>
              <a:rPr lang="fr-FR" dirty="0"/>
              <a:t> coté API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293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16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3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5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05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60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03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65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9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518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927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58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48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21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53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32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908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5841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9744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367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520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81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62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8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24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82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97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97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187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36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18EC8-0CF1-4CBF-B9EF-9C6B84A90029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11" Type="http://schemas.openxmlformats.org/officeDocument/2006/relationships/image" Target="../media/image20.png"/><Relationship Id="rId5" Type="http://schemas.openxmlformats.org/officeDocument/2006/relationships/diagramData" Target="../diagrams/data7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10" Type="http://schemas.openxmlformats.org/officeDocument/2006/relationships/image" Target="../media/image30.png"/><Relationship Id="rId4" Type="http://schemas.openxmlformats.org/officeDocument/2006/relationships/diagramData" Target="../diagrams/data15.xml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32.png"/><Relationship Id="rId4" Type="http://schemas.openxmlformats.org/officeDocument/2006/relationships/diagramData" Target="../diagrams/data17.xml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34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33.png"/><Relationship Id="rId4" Type="http://schemas.openxmlformats.org/officeDocument/2006/relationships/diagramData" Target="../diagrams/data18.xml"/><Relationship Id="rId9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35.png"/><Relationship Id="rId4" Type="http://schemas.openxmlformats.org/officeDocument/2006/relationships/diagramData" Target="../diagrams/data19.xml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36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35.png"/><Relationship Id="rId4" Type="http://schemas.openxmlformats.org/officeDocument/2006/relationships/diagramData" Target="../diagrams/data20.xml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35.png"/><Relationship Id="rId4" Type="http://schemas.openxmlformats.org/officeDocument/2006/relationships/diagramData" Target="../diagrams/data21.xml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39.pn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38.png"/><Relationship Id="rId4" Type="http://schemas.openxmlformats.org/officeDocument/2006/relationships/diagramData" Target="../diagrams/data22.xml"/><Relationship Id="rId9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41.png"/><Relationship Id="rId5" Type="http://schemas.openxmlformats.org/officeDocument/2006/relationships/diagramLayout" Target="../diagrams/layout23.xml"/><Relationship Id="rId10" Type="http://schemas.openxmlformats.org/officeDocument/2006/relationships/image" Target="../media/image40.png"/><Relationship Id="rId4" Type="http://schemas.openxmlformats.org/officeDocument/2006/relationships/diagramData" Target="../diagrams/data23.xml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43.png"/><Relationship Id="rId5" Type="http://schemas.openxmlformats.org/officeDocument/2006/relationships/diagramQuickStyle" Target="../diagrams/quickStyle24.xml"/><Relationship Id="rId10" Type="http://schemas.openxmlformats.org/officeDocument/2006/relationships/image" Target="../media/image42.png"/><Relationship Id="rId4" Type="http://schemas.openxmlformats.org/officeDocument/2006/relationships/diagramLayout" Target="../diagrams/layout24.xml"/><Relationship Id="rId9" Type="http://schemas.openxmlformats.org/officeDocument/2006/relationships/image" Target="../media/image41.png"/><Relationship Id="rId1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5.xml"/><Relationship Id="rId11" Type="http://schemas.openxmlformats.org/officeDocument/2006/relationships/image" Target="../media/image48.png"/><Relationship Id="rId5" Type="http://schemas.openxmlformats.org/officeDocument/2006/relationships/diagramQuickStyle" Target="../diagrams/quickStyle25.xml"/><Relationship Id="rId10" Type="http://schemas.openxmlformats.org/officeDocument/2006/relationships/image" Target="../media/image47.png"/><Relationship Id="rId4" Type="http://schemas.openxmlformats.org/officeDocument/2006/relationships/diagramLayout" Target="../diagrams/layout25.xml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50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3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56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58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60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9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63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65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9.png"/><Relationship Id="rId4" Type="http://schemas.openxmlformats.org/officeDocument/2006/relationships/diagramData" Target="../diagrams/data1.xml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6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6.xml"/><Relationship Id="rId5" Type="http://schemas.openxmlformats.org/officeDocument/2006/relationships/diagramData" Target="../diagrams/data36.xml"/><Relationship Id="rId4" Type="http://schemas.openxmlformats.org/officeDocument/2006/relationships/image" Target="../media/image66.png"/><Relationship Id="rId9" Type="http://schemas.microsoft.com/office/2007/relationships/diagramDrawing" Target="../diagrams/drawing36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9.xml"/><Relationship Id="rId5" Type="http://schemas.openxmlformats.org/officeDocument/2006/relationships/diagramLayout" Target="../diagrams/layout39.xml"/><Relationship Id="rId10" Type="http://schemas.openxmlformats.org/officeDocument/2006/relationships/image" Target="../media/image4.jpg"/><Relationship Id="rId4" Type="http://schemas.openxmlformats.org/officeDocument/2006/relationships/diagramData" Target="../diagrams/data39.xml"/><Relationship Id="rId9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4.png"/><Relationship Id="rId18" Type="http://schemas.openxmlformats.org/officeDocument/2006/relationships/hyperlink" Target="http://www.skill-hive.fr/" TargetMode="Externa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2.png"/><Relationship Id="rId5" Type="http://schemas.openxmlformats.org/officeDocument/2006/relationships/diagramData" Target="../diagrams/data4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microsoft.com/office/2007/relationships/diagramDrawing" Target="../diagrams/drawing4.xml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6.xml"/><Relationship Id="rId11" Type="http://schemas.openxmlformats.org/officeDocument/2006/relationships/image" Target="../media/image20.png"/><Relationship Id="rId5" Type="http://schemas.openxmlformats.org/officeDocument/2006/relationships/diagramData" Target="../diagrams/data6.xml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791714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Concepeteur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15345" y="1941682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3448414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6846" y="449151"/>
            <a:ext cx="5318822" cy="48444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E23190-3016-431E-A4E7-4A4A8133F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4658" y="1594621"/>
            <a:ext cx="6503878" cy="370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358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15078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4122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50134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EAFE22-A77D-4665-A3B5-60300ED3B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"/>
            <a:ext cx="12192000" cy="1370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1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159 -0.9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01" y="3326575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3728406"/>
              </p:ext>
            </p:extLst>
          </p:nvPr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par email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Saisie de l'email et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en temps réel des champs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Messages d'erreur contextuels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DD328B-9B38-4917-ABB6-D7DA785143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980501"/>
            <a:ext cx="5182533" cy="45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262" y="44915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25031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051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46525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E5699E-6109-4AF1-8344-B57D08651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9099"/>
            <a:ext cx="12192000" cy="1327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7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1354 -0.9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4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98" y="3557407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642569-48AF-4CEB-974A-B8714B0C9A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6533" y="1027106"/>
            <a:ext cx="5652926" cy="473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83510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25FE33-11CF-4634-8F29-F48D354C2E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04142" y="2007778"/>
            <a:ext cx="6430272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2" y="4096176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BAA0BE-4A18-4E2C-AA44-C3B9FFB775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601" y="1217428"/>
            <a:ext cx="5322156" cy="449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5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190" y="54611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CB3523D-15B5-4004-B870-EA5B93265B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03524" y="937686"/>
            <a:ext cx="8915494" cy="498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4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110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40399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2012529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941C36-A809-45BC-8273-686602BB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32"/>
            <a:ext cx="12271127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13E8A-3A5F-41C8-BBB8-F8A9D86E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648" y="0"/>
            <a:ext cx="452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3929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70149"/>
              </p:ext>
            </p:extLst>
          </p:nvPr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482E6C-9474-4752-9EC4-C170CBFCAC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59180" y="5728529"/>
            <a:ext cx="7127826" cy="10847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B12CE0-D744-4383-AA79-9BB4E1139F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9180" y="606975"/>
            <a:ext cx="7127826" cy="51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1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5728529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1501" y="727284"/>
            <a:ext cx="5652926" cy="59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3929722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256937" y="118273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6187" y="288502"/>
            <a:ext cx="5652926" cy="59039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69590" y="898784"/>
            <a:ext cx="7991907" cy="484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4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39FD84-E365-4018-86A0-89513E8B19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92827" y="1257011"/>
            <a:ext cx="4604509" cy="43218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A0C8D1-D5C6-4D63-8A1D-4202E83853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00" y="1257010"/>
            <a:ext cx="5105834" cy="35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5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29" y="1047215"/>
            <a:ext cx="5889289" cy="2351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78EEC5-FFCF-4F4D-8D38-35E477A53C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9597" y="1040617"/>
            <a:ext cx="3599328" cy="467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619673-046A-46B5-A750-E4D9CD6635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4389" y="981074"/>
            <a:ext cx="5308822" cy="4600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F103E-4517-456C-9748-48905F0DBA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1" y="981074"/>
            <a:ext cx="5934903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094" y="572362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225817" y="43711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3396" y="1257011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797" y="1257011"/>
            <a:ext cx="5690552" cy="419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6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465917" y="47335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39846" y="-64872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11810" y="670547"/>
            <a:ext cx="5690552" cy="4196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4BDE51-5F03-45F4-806E-D6BD0115AA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9647" y="935015"/>
            <a:ext cx="6114873" cy="355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38A7FB-B444-494C-A997-D6D48955E6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655" y="935016"/>
            <a:ext cx="5187087" cy="35586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2104434-4379-4D2B-8804-CAE7E9973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656" y="4566925"/>
            <a:ext cx="5183261" cy="1243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771" y="587868"/>
            <a:ext cx="247122" cy="2436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776C0F-69F9-46EB-8DAA-AA345EFBDD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19250" y="955682"/>
            <a:ext cx="6111048" cy="494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0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61003 0.069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9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03 0.06968 L -0.23841 0.3715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2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5274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338 0.908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980594" y="41509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3434" y="935015"/>
            <a:ext cx="6111048" cy="49466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246C50-0607-4482-918D-CE58899EB5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002" y="2838335"/>
            <a:ext cx="5392927" cy="10422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E50C61-3089-40CC-B72B-C0D2CBDE2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254" y="3954916"/>
            <a:ext cx="5392927" cy="192673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382EDE-170D-4D56-A61E-93BF051D3F4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4912" y="935014"/>
            <a:ext cx="5392927" cy="1820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2668 0.159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15903 L -0.2668 0.2585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25856 L -0.2668 0.773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923359" y="4335144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9113574"/>
              </p:ext>
            </p:extLst>
          </p:nvPr>
        </p:nvGraphicFramePr>
        <p:xfrm>
          <a:off x="0" y="4848962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3844" y="1119542"/>
            <a:ext cx="6684896" cy="4266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C92F29-95B8-4CB1-A74D-159774B60BB8}"/>
              </a:ext>
            </a:extLst>
          </p:cNvPr>
          <p:cNvSpPr txBox="1"/>
          <p:nvPr/>
        </p:nvSpPr>
        <p:spPr>
          <a:xfrm>
            <a:off x="606789" y="1006411"/>
            <a:ext cx="347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minutes pour payer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Compteur</a:t>
            </a:r>
            <a:r>
              <a:rPr lang="en-US" dirty="0"/>
              <a:t> </a:t>
            </a:r>
            <a:r>
              <a:rPr lang="fr-FR" dirty="0"/>
              <a:t>dynamique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Renouvellement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21" y="229577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4375 0.218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21828 L 0.53841 0.429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8046885"/>
              </p:ext>
            </p:extLst>
          </p:nvPr>
        </p:nvGraphicFramePr>
        <p:xfrm>
          <a:off x="0" y="5696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13844" y="4196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2433" y="1265170"/>
            <a:ext cx="6684896" cy="4266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E1C605-23AE-42BB-AD82-4C6E08A5B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439" y="579874"/>
            <a:ext cx="4927324" cy="61828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28" y="877003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8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0052 0.1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134 L 0.00052 0.411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1134 L 0.00052 0.629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556417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997266-CB67-479F-92A8-AD5A801FE7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875" y="1142694"/>
            <a:ext cx="7867650" cy="40389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12" y="524331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64532 0.236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532 0.23634 L 0.06094 0.35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521745" y="41533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04BA1-5888-4E41-A423-AC731A50C5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3348" y="1204602"/>
            <a:ext cx="5734850" cy="4448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E0F365-1C00-4624-8D9F-B5303068B2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258" y="1820272"/>
            <a:ext cx="5976825" cy="3037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70" y="625959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47044 0.1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44 0.15532 L -0.01979 0.179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18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276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812272" y="44992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8447B3-D331-4606-B9E7-32AF5F510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8970" y="1486462"/>
            <a:ext cx="5682120" cy="27049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23900" y="1024797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Possibilité d’avoir une 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15E062-F666-4A39-A8B2-DA43C2952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0608" y="2158402"/>
            <a:ext cx="5705392" cy="1922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3D369A-7683-492E-A4FE-250F960513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608" y="4401723"/>
            <a:ext cx="7725853" cy="14670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Sécurité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691736" y="1205851"/>
            <a:ext cx="5404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dirty="0">
                <a:effectLst/>
                <a:latin typeface="Consolas" panose="020B0609020204030204" pitchFamily="49" charset="0"/>
              </a:rPr>
              <a:t>Cookies =&gt;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secure</a:t>
            </a:r>
            <a:r>
              <a:rPr lang="fr-FR" b="0" dirty="0">
                <a:effectLst/>
                <a:latin typeface="Consolas" panose="020B0609020204030204" pitchFamily="49" charset="0"/>
              </a:rPr>
              <a:t>, </a:t>
            </a:r>
            <a:r>
              <a:rPr lang="fr-FR" b="1" dirty="0">
                <a:effectLst/>
                <a:latin typeface="Consolas" panose="020B0609020204030204" pitchFamily="49" charset="0"/>
              </a:rPr>
              <a:t>strict</a:t>
            </a:r>
            <a:r>
              <a:rPr lang="fr-FR" b="0" dirty="0">
                <a:effectLst/>
                <a:latin typeface="Consolas" panose="020B0609020204030204" pitchFamily="49" charset="0"/>
              </a:rPr>
              <a:t> et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httpOnly</a:t>
            </a:r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fr-FR" b="1" dirty="0" err="1">
                <a:latin typeface="Consolas" panose="020B0609020204030204" pitchFamily="49" charset="0"/>
              </a:rPr>
              <a:t>Token</a:t>
            </a:r>
            <a:r>
              <a:rPr lang="fr-FR" b="1" dirty="0">
                <a:latin typeface="Consolas" panose="020B0609020204030204" pitchFamily="49" charset="0"/>
              </a:rPr>
              <a:t> =&gt; est </a:t>
            </a:r>
            <a:r>
              <a:rPr lang="fr-FR" b="1" dirty="0" err="1">
                <a:latin typeface="Consolas" panose="020B0609020204030204" pitchFamily="49" charset="0"/>
              </a:rPr>
              <a:t>stoqué</a:t>
            </a:r>
            <a:r>
              <a:rPr lang="fr-FR" b="1" dirty="0">
                <a:latin typeface="Consolas" panose="020B0609020204030204" pitchFamily="49" charset="0"/>
              </a:rPr>
              <a:t> en mémoire</a:t>
            </a:r>
          </a:p>
          <a:p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en-US" sz="1600" b="1" dirty="0" err="1">
                <a:effectLst/>
                <a:latin typeface="Consolas" panose="020B0609020204030204" pitchFamily="49" charset="0"/>
              </a:rPr>
              <a:t>Sanitisation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 des entrées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 </a:t>
            </a:r>
          </a:p>
          <a:p>
            <a:r>
              <a:rPr lang="fr-FR" b="1" dirty="0">
                <a:latin typeface="Consolas" panose="020B0609020204030204" pitchFamily="49" charset="0"/>
              </a:rPr>
              <a:t>ORM =&gt; LINQ (Préconstruite) en SQL</a:t>
            </a:r>
          </a:p>
          <a:p>
            <a:r>
              <a:rPr lang="fr-FR" b="1" dirty="0">
                <a:latin typeface="Consolas" panose="020B0609020204030204" pitchFamily="49" charset="0"/>
              </a:rPr>
              <a:t>Cors =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fr-FR" b="1" dirty="0">
                <a:latin typeface="Consolas" panose="020B0609020204030204" pitchFamily="49" charset="0"/>
              </a:rPr>
              <a:t> origine </a:t>
            </a:r>
            <a:r>
              <a:rPr lang="fr-FR" b="1" dirty="0" err="1">
                <a:latin typeface="Consolas" panose="020B0609020204030204" pitchFamily="49" charset="0"/>
              </a:rPr>
              <a:t>authorisé</a:t>
            </a:r>
            <a:endParaRPr lang="fr-FR" b="1" dirty="0">
              <a:latin typeface="Consolas" panose="020B0609020204030204" pitchFamily="49" charset="0"/>
            </a:endParaRP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A69338-DF9F-4440-9EA6-7FB0A8DB2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1612" y="3760805"/>
            <a:ext cx="4505954" cy="217200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3D37D7-5A61-4BF1-9EAD-5B2FAA259A7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1612" y="1136440"/>
            <a:ext cx="7306695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748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1502" y="100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RGPD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570551" y="1646437"/>
            <a:ext cx="5404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813" y="52433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1427" y="449926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11427" y="3317175"/>
            <a:ext cx="4610022" cy="257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1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7830047"/>
              </p:ext>
            </p:extLst>
          </p:nvPr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5" y="12018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95260E-5F49-44CD-BD96-3C50D75DDB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359" y="1323681"/>
            <a:ext cx="6668431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83" y="1473211"/>
            <a:ext cx="247122" cy="2436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09DABAF-DC14-4E1E-8869-D8E7723BD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5457" y="900376"/>
            <a:ext cx="8442027" cy="4439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E82B42-75B0-470F-B311-D46FD5C3ED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77856" y="1008992"/>
            <a:ext cx="8442027" cy="440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3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417 0.8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80898 -0.01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78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0" y="17564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9106D5-6B10-4FFD-B612-B674CBEE86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5507" y="949464"/>
            <a:ext cx="6296904" cy="18576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3ADC56-7A75-447E-B778-51E034D360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507" y="3033056"/>
            <a:ext cx="6296796" cy="285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889931"/>
              </p:ext>
            </p:extLst>
          </p:nvPr>
        </p:nvGraphicFramePr>
        <p:xfrm>
          <a:off x="0" y="4641768"/>
          <a:ext cx="12192000" cy="35649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DAAD36-6033-4DD7-98E9-0B9650B1112C}"/>
              </a:ext>
            </a:extLst>
          </p:cNvPr>
          <p:cNvSpPr txBox="1"/>
          <p:nvPr/>
        </p:nvSpPr>
        <p:spPr>
          <a:xfrm>
            <a:off x="527352" y="1067223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972E770-DAF8-4DD9-B3DF-D85E8B5B6E36}"/>
              </a:ext>
            </a:extLst>
          </p:cNvPr>
          <p:cNvSpPr txBox="1"/>
          <p:nvPr/>
        </p:nvSpPr>
        <p:spPr>
          <a:xfrm>
            <a:off x="442609" y="1555678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686E37-AED9-4072-A3A0-50688EB0F174}"/>
              </a:ext>
            </a:extLst>
          </p:cNvPr>
          <p:cNvSpPr txBox="1"/>
          <p:nvPr/>
        </p:nvSpPr>
        <p:spPr>
          <a:xfrm>
            <a:off x="527352" y="310373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3FB30E-9E39-4BD6-9FB6-FF68C9EBABE2}"/>
              </a:ext>
            </a:extLst>
          </p:cNvPr>
          <p:cNvSpPr txBox="1"/>
          <p:nvPr/>
        </p:nvSpPr>
        <p:spPr>
          <a:xfrm>
            <a:off x="442609" y="3473067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0C64308-FE3A-4B46-9286-5F9B7E7917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36" y="1614364"/>
            <a:ext cx="3629272" cy="362927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852CE6C-F38E-431D-A3C0-314B6A737D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389" y="1784735"/>
            <a:ext cx="3417003" cy="341700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F135957-8744-49DF-BCBB-B1D392F47F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48410" y="2422039"/>
            <a:ext cx="2870098" cy="385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185 L -0.24127 0.130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5112 0.0210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60" y="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45469 0.048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34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74284 -0.105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35" y="-5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12 0.02106 L -0.49727 0.7597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36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127 0.13009 L -0.24193 0.4277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" y="1743075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4AFEB7-A1E9-456D-8601-1CE8D822A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818" y="1040419"/>
            <a:ext cx="8458200" cy="138810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7C635E-2ECB-4EE1-9DE7-AAE92ED8136A}"/>
              </a:ext>
            </a:extLst>
          </p:cNvPr>
          <p:cNvSpPr txBox="1"/>
          <p:nvPr/>
        </p:nvSpPr>
        <p:spPr>
          <a:xfrm>
            <a:off x="556682" y="1675099"/>
            <a:ext cx="119729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Étapes du pipeline</a:t>
            </a:r>
          </a:p>
          <a:p>
            <a:pPr algn="l"/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Déclenchement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0" i="0" dirty="0">
                <a:effectLst/>
                <a:latin typeface="Segoe WPC"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unitaires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d'intégration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1" i="0" dirty="0">
                <a:effectLst/>
                <a:latin typeface="Segoe WPC"/>
              </a:rPr>
              <a:t> des images Docker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Déploiement conditionnel</a:t>
            </a:r>
            <a:r>
              <a:rPr lang="fr-FR" b="0" i="0" dirty="0">
                <a:effectLst/>
                <a:latin typeface="Segoe WPC"/>
              </a:rPr>
              <a:t> 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380149"/>
              </p:ext>
            </p:extLst>
          </p:nvPr>
        </p:nvGraphicFramePr>
        <p:xfrm>
          <a:off x="0" y="561035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420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0555 L 0.00013 0.085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518 L 0.00013 0.164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6412 L -2.08333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0065 -0.2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25 L 0.00013 0.3263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23032 L 0.00442 -0.56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2639 L 0.00013 0.4076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5669 L 0.00377 -1.227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0764 L 0.00013 0.488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687" y="40779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5174" y="2062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>
                <a:effectLst/>
              </a:rPr>
              <a:t>CI/CD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7343030"/>
              </p:ext>
            </p:extLst>
          </p:nvPr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D93E705A-6A42-489D-8316-237B1D6C5B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830" y="646170"/>
            <a:ext cx="6906589" cy="4944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371475" y="1562100"/>
            <a:ext cx="4078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Définir la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Build</a:t>
            </a:r>
            <a:r>
              <a:rPr lang="fr-FR" dirty="0"/>
              <a:t>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Push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VPS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Lancement script de déploiement</a:t>
            </a:r>
          </a:p>
        </p:txBody>
      </p:sp>
    </p:spTree>
    <p:extLst>
      <p:ext uri="{BB962C8B-B14F-4D97-AF65-F5344CB8AC3E}">
        <p14:creationId xmlns:p14="http://schemas.microsoft.com/office/powerpoint/2010/main" val="280518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Axes d’amélioration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75" y="283304"/>
            <a:ext cx="247122" cy="243678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756434" y="2185173"/>
            <a:ext cx="592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Communication en tant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Remboursements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end</a:t>
            </a:r>
            <a:r>
              <a:rPr lang="en-US" dirty="0"/>
              <a:t>-</a:t>
            </a:r>
            <a:r>
              <a:rPr lang="fr-FR" dirty="0"/>
              <a:t>to-end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Plus grand échelle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CA350-734B-4D85-BCB4-93C4D7DB9B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7" y="831498"/>
            <a:ext cx="3289387" cy="49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63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9" y="2790380"/>
            <a:ext cx="399361" cy="393795"/>
          </a:xfrm>
          <a:prstGeom prst="rect">
            <a:avLst/>
          </a:prstGeom>
        </p:spPr>
      </p:pic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BA10001C-FF5B-4612-A968-17CAD7C8071F}"/>
              </a:ext>
            </a:extLst>
          </p:cNvPr>
          <p:cNvGraphicFramePr/>
          <p:nvPr/>
        </p:nvGraphicFramePr>
        <p:xfrm>
          <a:off x="0" y="4934080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" name="Titre 1">
            <a:extLst>
              <a:ext uri="{FF2B5EF4-FFF2-40B4-BE49-F238E27FC236}">
                <a16:creationId xmlns:a16="http://schemas.microsoft.com/office/drawing/2014/main" id="{410B1CD9-5541-4827-8B83-5B5BA55B4DC4}"/>
              </a:ext>
            </a:extLst>
          </p:cNvPr>
          <p:cNvSpPr txBox="1">
            <a:spLocks/>
          </p:cNvSpPr>
          <p:nvPr/>
        </p:nvSpPr>
        <p:spPr>
          <a:xfrm>
            <a:off x="959514" y="-2549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Remerciements</a:t>
            </a:r>
            <a:endParaRPr lang="fr-FR" dirty="0"/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D733714-C338-413F-A46D-9682398EBBED}"/>
              </a:ext>
            </a:extLst>
          </p:cNvPr>
          <p:cNvSpPr txBox="1">
            <a:spLocks/>
          </p:cNvSpPr>
          <p:nvPr/>
        </p:nvSpPr>
        <p:spPr>
          <a:xfrm>
            <a:off x="551761" y="158808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Pierre Louis Castin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pPr algn="l"/>
            <a:endParaRPr lang="fr-FR" dirty="0"/>
          </a:p>
          <a:p>
            <a:pPr algn="l"/>
            <a:endParaRPr lang="fr-FR" dirty="0"/>
          </a:p>
          <a:p>
            <a:pPr algn="l"/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B7AA120-3FB2-46BD-AC55-A70B620E8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2591339"/>
            <a:ext cx="2527402" cy="1010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EE0F959-97B2-472D-ADF2-39BC5C156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474" y="3916138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173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603042-0E6D-4BC7-8725-E43E49DF8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Remerciements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2AAA6E-3E48-4B77-990B-D159E160E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Pierre Louis Castin AKA Pilou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CE65496-B941-40C2-B948-C3301895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4626869"/>
            <a:ext cx="2599765" cy="145183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4B4ED98-410E-401E-BDDB-0373695F4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71" y="3307437"/>
            <a:ext cx="2527402" cy="101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22110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Cahier des charges</a:t>
            </a:r>
          </a:p>
          <a:p>
            <a:pPr algn="l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A2E5B3-3716-4C76-A858-0674EF3ADBE6}"/>
              </a:ext>
            </a:extLst>
          </p:cNvPr>
          <p:cNvSpPr txBox="1"/>
          <p:nvPr/>
        </p:nvSpPr>
        <p:spPr>
          <a:xfrm>
            <a:off x="413464" y="1317189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Documentation technique (</a:t>
            </a:r>
            <a:r>
              <a:rPr lang="fr-FR" b="0" i="0" dirty="0" err="1">
                <a:effectLst/>
                <a:latin typeface="Segoe WPC"/>
              </a:rPr>
              <a:t>Swagger</a:t>
            </a:r>
            <a:r>
              <a:rPr lang="fr-FR" b="0" i="0" dirty="0">
                <a:effectLst/>
                <a:latin typeface="Segoe WPC"/>
              </a:rPr>
              <a:t> + </a:t>
            </a:r>
            <a:r>
              <a:rPr lang="fr-FR" b="0" i="0" dirty="0" err="1">
                <a:effectLst/>
                <a:latin typeface="Segoe WPC"/>
              </a:rPr>
              <a:t>Compodoc</a:t>
            </a:r>
            <a:r>
              <a:rPr lang="fr-FR" b="0" i="0" dirty="0"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Tests automatisés (unitaires + intégration)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E3F27D-9328-4A09-B888-6A7E7E5E0E76}"/>
              </a:ext>
            </a:extLst>
          </p:cNvPr>
          <p:cNvSpPr txBox="1"/>
          <p:nvPr/>
        </p:nvSpPr>
        <p:spPr>
          <a:xfrm>
            <a:off x="6433268" y="1377801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effectLst/>
                <a:latin typeface="Segoe WPC"/>
              </a:rPr>
              <a:t>zero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downtime</a:t>
            </a:r>
            <a:r>
              <a:rPr lang="fr-FR" b="0" i="0" dirty="0">
                <a:effectLst/>
                <a:latin typeface="Segoe WPC"/>
              </a:rPr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17D30E-97BD-4D91-8737-81780069F8BB}"/>
              </a:ext>
            </a:extLst>
          </p:cNvPr>
          <p:cNvSpPr txBox="1"/>
          <p:nvPr/>
        </p:nvSpPr>
        <p:spPr>
          <a:xfrm>
            <a:off x="413464" y="3639434"/>
            <a:ext cx="685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Authentification JWT + </a:t>
            </a:r>
            <a:r>
              <a:rPr lang="fr-FR" b="0" i="0" dirty="0" err="1">
                <a:effectLst/>
                <a:latin typeface="Segoe WPC"/>
              </a:rPr>
              <a:t>refresh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tokens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Protection XSS, CSRF, injection SQL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B87B01-7FA0-4159-BEC0-A2B2B3634836}"/>
              </a:ext>
            </a:extLst>
          </p:cNvPr>
          <p:cNvSpPr txBox="1"/>
          <p:nvPr/>
        </p:nvSpPr>
        <p:spPr>
          <a:xfrm>
            <a:off x="6433268" y="3662555"/>
            <a:ext cx="6851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Technologies :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Frontend : </a:t>
            </a:r>
            <a:r>
              <a:rPr lang="fr-FR" b="0" i="0" dirty="0" err="1">
                <a:effectLst/>
                <a:latin typeface="Segoe WPC"/>
              </a:rPr>
              <a:t>Angular</a:t>
            </a:r>
            <a:r>
              <a:rPr lang="fr-FR" b="0" i="0" dirty="0">
                <a:effectLst/>
                <a:latin typeface="Segoe WPC"/>
              </a:rPr>
              <a:t> 19 avec </a:t>
            </a:r>
            <a:r>
              <a:rPr lang="fr-FR" b="0" i="0" dirty="0" err="1">
                <a:effectLst/>
                <a:latin typeface="Segoe WPC"/>
              </a:rPr>
              <a:t>PrimeNG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Backend : .NET 8.0 avec </a:t>
            </a:r>
            <a:r>
              <a:rPr lang="fr-FR" b="0" i="0" dirty="0" err="1">
                <a:effectLst/>
                <a:latin typeface="Segoe WPC"/>
              </a:rPr>
              <a:t>Entity</a:t>
            </a:r>
            <a:r>
              <a:rPr lang="fr-FR" b="0" i="0" dirty="0">
                <a:effectLst/>
                <a:latin typeface="Segoe WPC"/>
              </a:rPr>
              <a:t> Framework </a:t>
            </a:r>
            <a:r>
              <a:rPr lang="fr-FR" b="0" i="0" dirty="0" err="1">
                <a:effectLst/>
                <a:latin typeface="Segoe WPC"/>
              </a:rPr>
              <a:t>Core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Paiements : Intégration </a:t>
            </a:r>
            <a:r>
              <a:rPr lang="fr-FR" b="0" i="0" dirty="0" err="1">
                <a:effectLst/>
                <a:latin typeface="Segoe WPC"/>
              </a:rPr>
              <a:t>Stripe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HTTPS obligatoire avec certificats SSL</a:t>
            </a:r>
          </a:p>
        </p:txBody>
      </p:sp>
    </p:spTree>
    <p:extLst>
      <p:ext uri="{BB962C8B-B14F-4D97-AF65-F5344CB8AC3E}">
        <p14:creationId xmlns:p14="http://schemas.microsoft.com/office/powerpoint/2010/main" val="45916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5117 0.1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1699 L 0.24232 0.17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4" y="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32 0.17685 L -0.25117 0.5120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1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51203 L 0.24336 0.5194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6388506"/>
              </p:ext>
            </p:extLst>
          </p:nvPr>
        </p:nvGraphicFramePr>
        <p:xfrm>
          <a:off x="0" y="4850224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7710" y="120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Analyse et illustration</a:t>
            </a:r>
          </a:p>
          <a:p>
            <a:pPr algn="l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4FEC6-FF1E-48AE-93FC-DB67241B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" y="1201736"/>
            <a:ext cx="11821439" cy="409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041612"/>
              </p:ext>
            </p:extLst>
          </p:nvPr>
        </p:nvGraphicFramePr>
        <p:xfrm>
          <a:off x="0" y="5957131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C13027-C225-4A0D-B995-EF4533F14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66" y="5040559"/>
            <a:ext cx="1710404" cy="17104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AE40B-7A70-40BC-BB26-AA8C8587A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2656174"/>
            <a:ext cx="1376027" cy="13760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18E66A-A53A-49FE-AE75-DF7B6E9B1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70" y="3120124"/>
            <a:ext cx="1636617" cy="16872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34A7FA-D38A-4189-A88C-DB89A749A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2655000"/>
            <a:ext cx="1976864" cy="1235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DEE1A9C-F246-4C52-A3DD-208592083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7" y="5413365"/>
            <a:ext cx="2297121" cy="9647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679C5B-D0EE-41C1-AA3B-366885FAD4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719595"/>
            <a:ext cx="1469013" cy="14690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120282-7085-45AE-A80E-6BCE869D8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762854"/>
            <a:ext cx="1410218" cy="14102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1D10F-184D-4DAD-B557-1F1029BDB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67" y="1065786"/>
            <a:ext cx="1897598" cy="14231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FAB203-63CB-40CE-8614-33B51C45016E}"/>
              </a:ext>
            </a:extLst>
          </p:cNvPr>
          <p:cNvSpPr txBox="1"/>
          <p:nvPr/>
        </p:nvSpPr>
        <p:spPr>
          <a:xfrm>
            <a:off x="743042" y="656207"/>
            <a:ext cx="24965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Client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Angular</a:t>
            </a:r>
            <a:r>
              <a:rPr lang="fr-FR" dirty="0"/>
              <a:t> 19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Full </a:t>
            </a:r>
            <a:r>
              <a:rPr lang="fr-FR" dirty="0" err="1"/>
              <a:t>Calendar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API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.Net 8.0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Stripe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QuestPDF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Hangfire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Base de données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Postgres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PgAdmin</a:t>
            </a:r>
            <a:endParaRPr lang="fr-FR" dirty="0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C8E96339-306D-44F2-8CDE-B57825DE5C59}"/>
              </a:ext>
            </a:extLst>
          </p:cNvPr>
          <p:cNvSpPr txBox="1">
            <a:spLocks/>
          </p:cNvSpPr>
          <p:nvPr/>
        </p:nvSpPr>
        <p:spPr>
          <a:xfrm>
            <a:off x="696165" y="5757829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dirty="0" err="1"/>
              <a:t>Demo</a:t>
            </a:r>
            <a:r>
              <a:rPr lang="fr-FR" sz="4000" dirty="0"/>
              <a:t> </a:t>
            </a:r>
            <a:r>
              <a:rPr lang="fr-FR" sz="4000" dirty="0" err="1">
                <a:hlinkClick r:id="rId18"/>
              </a:rPr>
              <a:t>Skill</a:t>
            </a:r>
            <a:r>
              <a:rPr lang="en-US" sz="4000" dirty="0">
                <a:hlinkClick r:id="rId18"/>
              </a:rPr>
              <a:t>-hive</a:t>
            </a:r>
            <a:endParaRPr lang="fr-FR" sz="40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621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5244429"/>
              </p:ext>
            </p:extLst>
          </p:nvPr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53029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3029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029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3029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3029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3029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530296" y="126579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0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163512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/>
        </p:nvGraphicFramePr>
        <p:xfrm>
          <a:off x="0" y="4850225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9267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4491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417" y="966465"/>
            <a:ext cx="5318822" cy="4844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0CD3CA-2B1C-45CA-8C33-C5AF24BFC7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56797" y="2073593"/>
            <a:ext cx="4963218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1655</TotalTime>
  <Words>3065</Words>
  <Application>Microsoft Office PowerPoint</Application>
  <PresentationFormat>Grand écran</PresentationFormat>
  <Paragraphs>1027</Paragraphs>
  <Slides>44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Consolas</vt:lpstr>
      <vt:lpstr>Segoe WPC</vt:lpstr>
      <vt:lpstr>Thème Office</vt:lpstr>
      <vt:lpstr>Mahdi Mcheik</vt:lpstr>
      <vt:lpstr>Qui Je suis?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Table des matières</vt:lpstr>
      <vt:lpstr>Table des matières</vt:lpstr>
      <vt:lpstr>Table des matières</vt:lpstr>
      <vt:lpstr>Remerciements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97</cp:revision>
  <dcterms:created xsi:type="dcterms:W3CDTF">2025-10-14T11:44:35Z</dcterms:created>
  <dcterms:modified xsi:type="dcterms:W3CDTF">2025-10-23T10:35:33Z</dcterms:modified>
</cp:coreProperties>
</file>